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74" r:id="rId2"/>
  </p:sldMasterIdLst>
  <p:sldIdLst>
    <p:sldId id="256" r:id="rId3"/>
    <p:sldId id="257" r:id="rId4"/>
    <p:sldId id="258" r:id="rId5"/>
    <p:sldId id="278" r:id="rId6"/>
    <p:sldId id="279" r:id="rId7"/>
    <p:sldId id="280" r:id="rId8"/>
    <p:sldId id="281" r:id="rId9"/>
    <p:sldId id="282" r:id="rId10"/>
    <p:sldId id="284" r:id="rId11"/>
    <p:sldId id="28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448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637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4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B445-985B-3AE1-158E-29B6C21CC4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22E935-09F9-5623-4EBA-DDC6370332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5660F-A0EB-E634-8E49-55EA35526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EF6AD-2302-4ECB-A867-126D5ED7F780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04972F-0DA9-7233-0F20-D7FDC64F4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90E1C-635A-4957-8335-E8B091F43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994CA-9342-4296-832C-A049DACDD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791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4992B-AD71-2FC5-DC23-920420FBA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15A12-03D8-0D6E-8354-86FB3EE17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BFC22-B19E-95D5-A34C-B5484E59E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EF6AD-2302-4ECB-A867-126D5ED7F780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40883-893F-254C-1D1E-6ACBFA0B9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148C18-93F7-0795-931C-E3C6F49F5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994CA-9342-4296-832C-A049DACDD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4742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003CB-50E9-9420-E85A-CE45FA2AC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26976-A0A5-8E5D-7C7D-F745F054F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57070-5E10-A071-B11A-0D43F88E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EF6AD-2302-4ECB-A867-126D5ED7F780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D816F-DE9A-3E7F-8BE7-8A055C4E3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C4C80-2E1B-6251-5CB2-D76370D09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994CA-9342-4296-832C-A049DACDD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201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13F67-E06F-9CDC-40BA-801012219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1E3E7-2170-7FB6-2017-64DD9A2B8E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7BD0D0-6D70-6212-FFD4-3E8F72EFC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E9C600-B893-36A1-3BDC-DAA313412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EF6AD-2302-4ECB-A867-126D5ED7F780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4E4DED-CE1E-45C0-F520-0FEF7DD67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C6ADB4-D738-D2F9-2512-9342B408D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994CA-9342-4296-832C-A049DACDD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712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B8D73-4034-12B3-8A87-C028C7DD0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043427-5A8F-F95A-B79E-C1FC8DD17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48C0FB-9622-2EB9-E0B7-DC8F104DD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AFF6ED-F125-5AC0-3048-F090A3A72A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908EF2-15EE-412C-F9A6-5C5C19FFE4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FA571A-5EE2-4788-DFBD-5776C74EF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EF6AD-2302-4ECB-A867-126D5ED7F780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517DFC-A3DF-A42D-73D4-E1B7786A2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669172-3822-68F4-9162-C184C62A6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994CA-9342-4296-832C-A049DACDD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8216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2D8DA-0AD0-292E-B164-7CD61DB44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A56679-4777-FA1F-EEC8-C9BE88910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EF6AD-2302-4ECB-A867-126D5ED7F780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1E10A2-5F2D-16E7-C9A2-B869F4691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4990DA-DA4B-4FAA-BD77-D8F9D9321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994CA-9342-4296-832C-A049DACDD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305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10B8A5-3D62-B4D7-5BC0-4929DADB9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EF6AD-2302-4ECB-A867-126D5ED7F780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41725E-3C6E-2991-5859-B7EE102DA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4175F-602D-5982-3FE8-5209FC478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994CA-9342-4296-832C-A049DACDD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2291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6C574-77AD-DD1E-FAE0-B80D5FEA3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70240-73EB-9410-DA33-5AF7A2ABD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5D91C7-00BF-BA8F-E401-4193A75937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A02942-A731-F551-C0BC-8D3B99196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EF6AD-2302-4ECB-A867-126D5ED7F780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4250AD-181E-757A-6912-7003A32E7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E0D84E-95DA-84A9-8767-4FFF8642A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994CA-9342-4296-832C-A049DACDD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96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389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6B355-E819-2EF9-B463-AE9CD0285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B3F7EC-49CB-57F8-3A2C-B41C015C72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ECF358-A66E-0604-D0A8-B48934E6E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B8C5C6-C1DC-EA3A-25D8-C94F3F44E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EF6AD-2302-4ECB-A867-126D5ED7F780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A0444-670E-0C98-ABFC-2D70E70E1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8F0518-4F03-5C01-16AC-8AEC03F04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994CA-9342-4296-832C-A049DACDD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1214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1C1B1-1D47-ECB6-B0C4-7BCB30434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A66407-A3F2-775E-2B5B-950ECE512F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238AA-FF38-44EF-CED5-C5DDE2CF7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EF6AD-2302-4ECB-A867-126D5ED7F780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AAC91E-5F3A-2EBC-8C85-5AE0EB277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D2201-29C8-EA77-CDBE-5BC67A937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994CA-9342-4296-832C-A049DACDD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7254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0363C6-2961-A305-3C32-50BA977795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D6C611-3BEC-B8C1-BFA9-16EA0A7B78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BC01A-5FC6-8660-D4CB-30CD78C30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EF6AD-2302-4ECB-A867-126D5ED7F780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5B905-EDD2-6C57-F601-94DCA828A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54146-35B8-697C-D20B-3693E5C8B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994CA-9342-4296-832C-A049DACDD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608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806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6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07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794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60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570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872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7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77DD62-E996-0357-0442-61F8BBDB3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2B2C3-8A47-4AB0-0567-86FD31556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2038D-9F91-5C99-3E55-884066FB68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0EF6AD-2302-4ECB-A867-126D5ED7F780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00A66-A928-91FA-12F9-B742E2A5AB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18C32-0F0A-054B-F53B-9B03250A0E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3994CA-9342-4296-832C-A049DACDD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01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BEC44CD-E290-4D60-A056-5BA05B18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Green spheres with bubbles in them&#10;&#10;Description automatically generated with medium confidence">
            <a:extLst>
              <a:ext uri="{FF2B5EF4-FFF2-40B4-BE49-F238E27FC236}">
                <a16:creationId xmlns:a16="http://schemas.microsoft.com/office/drawing/2014/main" id="{977E9E50-1E19-1C8A-F502-D2B9E117282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11111"/>
          <a:stretch/>
        </p:blipFill>
        <p:spPr>
          <a:xfrm>
            <a:off x="-2" y="19660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5D38CE-7790-B286-574C-C26878C19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2" cy="2450592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1" dirty="0"/>
              <a:t>Title: Effects of hydrogen peroxide (H₂O₂) on the growth of different bloom-forming cyanobacteria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52BDB-2461-9CE7-BB26-865217E911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2366" y="4017818"/>
            <a:ext cx="5040785" cy="1828799"/>
          </a:xfrm>
        </p:spPr>
        <p:txBody>
          <a:bodyPr anchor="b">
            <a:normAutofit/>
          </a:bodyPr>
          <a:lstStyle/>
          <a:p>
            <a:r>
              <a:rPr lang="en-US" sz="2400" b="1" dirty="0"/>
              <a:t>Kishor Kumar Tikadar</a:t>
            </a:r>
          </a:p>
          <a:p>
            <a:r>
              <a:rPr lang="en-US" sz="2400" b="1" dirty="0"/>
              <a:t>BIO-5202</a:t>
            </a:r>
          </a:p>
          <a:p>
            <a:r>
              <a:rPr lang="en-US" sz="2400" b="1" dirty="0"/>
              <a:t>Date: 05.06.2025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51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thank you card with blue and yellow circles&#10;&#10;Description automatically generated">
            <a:extLst>
              <a:ext uri="{FF2B5EF4-FFF2-40B4-BE49-F238E27FC236}">
                <a16:creationId xmlns:a16="http://schemas.microsoft.com/office/drawing/2014/main" id="{22974212-CC6D-164A-1022-B21B45BADA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602" b="6942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4499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D1BDCCC-E676-2A7E-BE11-2B8C23DB2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3A3B2B-397C-0086-EB9E-5F090E7027B1}"/>
              </a:ext>
            </a:extLst>
          </p:cNvPr>
          <p:cNvSpPr/>
          <p:nvPr/>
        </p:nvSpPr>
        <p:spPr>
          <a:xfrm>
            <a:off x="591547" y="775333"/>
            <a:ext cx="11114297" cy="7388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/>
          <a:p>
            <a:pPr marL="571500" indent="-57150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Cyanobacteria?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81C97B1-8A09-6383-8C65-A3B735778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007EEA-6931-E394-EABE-24792AB85282}"/>
              </a:ext>
            </a:extLst>
          </p:cNvPr>
          <p:cNvSpPr/>
          <p:nvPr/>
        </p:nvSpPr>
        <p:spPr>
          <a:xfrm>
            <a:off x="5188544" y="1805278"/>
            <a:ext cx="6766560" cy="41123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400050" indent="-34290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chemeClr val="tx1"/>
                </a:solidFill>
              </a:rPr>
              <a:t>CyanoHABs</a:t>
            </a:r>
            <a:r>
              <a:rPr lang="en-US" sz="2400" dirty="0">
                <a:solidFill>
                  <a:schemeClr val="tx1"/>
                </a:solidFill>
              </a:rPr>
              <a:t> are rapidly increasing globally</a:t>
            </a:r>
          </a:p>
          <a:p>
            <a:pPr marL="400050" indent="-34290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Produce potent toxins</a:t>
            </a:r>
          </a:p>
          <a:p>
            <a:pPr marL="400050" indent="-34290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Threatening aquatic ecosystems, biodiversity, water quality, and public health</a:t>
            </a:r>
          </a:p>
          <a:p>
            <a:pPr marL="400050" indent="-34290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Nutrient loading (eutrophication) and global warming</a:t>
            </a:r>
          </a:p>
          <a:p>
            <a:pPr marL="400050" indent="-34290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Effective controls methods are yet to be established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5CC39C-E1D7-ACBB-C398-2CF97527E784}"/>
              </a:ext>
            </a:extLst>
          </p:cNvPr>
          <p:cNvSpPr/>
          <p:nvPr/>
        </p:nvSpPr>
        <p:spPr>
          <a:xfrm>
            <a:off x="1055524" y="5917583"/>
            <a:ext cx="3077497" cy="622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(Source: Mishra, 2020)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7F2F43-8FE2-79A4-CE6D-5D5C35790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64" y="1755158"/>
            <a:ext cx="4717800" cy="41624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23508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57B85C-5C17-9E80-3DB7-E806479F0877}"/>
              </a:ext>
            </a:extLst>
          </p:cNvPr>
          <p:cNvSpPr/>
          <p:nvPr/>
        </p:nvSpPr>
        <p:spPr>
          <a:xfrm>
            <a:off x="963561" y="1150374"/>
            <a:ext cx="10264877" cy="1406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tx1"/>
                </a:solidFill>
              </a:rPr>
              <a:t>Research question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How does hydrogen peroxide (H₂O₂) affect the growth of different bloom-forming cyanobacterial species?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6D6735-53BB-B52B-8026-D048CF284C94}"/>
              </a:ext>
            </a:extLst>
          </p:cNvPr>
          <p:cNvSpPr/>
          <p:nvPr/>
        </p:nvSpPr>
        <p:spPr>
          <a:xfrm>
            <a:off x="1022554" y="3153696"/>
            <a:ext cx="9940412" cy="1907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tx1"/>
                </a:solidFill>
              </a:rPr>
              <a:t> Objectives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Evaluate the inhibitory effects of hydrogen peroxide on the growth dynamics of various  cyanobacterial bloom species.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491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8110D-0588-DA76-5D63-F1D823170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646" y="212290"/>
            <a:ext cx="9610008" cy="711942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Experimental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7C8D0-B6D9-3A1D-05EB-5005C456A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022555"/>
            <a:ext cx="10515600" cy="5329084"/>
          </a:xfrm>
        </p:spPr>
        <p:txBody>
          <a:bodyPr>
            <a:normAutofit lnSpcReduction="10000"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tx1"/>
                </a:solidFill>
              </a:rPr>
              <a:t>Cyanobacteria: </a:t>
            </a:r>
            <a:r>
              <a:rPr lang="en-US" sz="2000" dirty="0">
                <a:solidFill>
                  <a:schemeClr val="tx1"/>
                </a:solidFill>
              </a:rPr>
              <a:t>Microcystis_LE21, Planktothrix_1808, and Fischerella_1.5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tx1"/>
                </a:solidFill>
              </a:rPr>
              <a:t>Microcystin:</a:t>
            </a:r>
            <a:r>
              <a:rPr lang="en-US" sz="2000" dirty="0">
                <a:solidFill>
                  <a:schemeClr val="tx1"/>
                </a:solidFill>
              </a:rPr>
              <a:t> Positive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tx1"/>
                </a:solidFill>
              </a:rPr>
              <a:t>Algaecide:</a:t>
            </a:r>
            <a:r>
              <a:rPr lang="en-US" sz="2000" dirty="0">
                <a:solidFill>
                  <a:schemeClr val="tx1"/>
                </a:solidFill>
              </a:rPr>
              <a:t> PAK 27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tx1"/>
                </a:solidFill>
              </a:rPr>
              <a:t>Treatment:</a:t>
            </a:r>
            <a:r>
              <a:rPr lang="en-US" sz="2000" dirty="0">
                <a:solidFill>
                  <a:schemeClr val="tx1"/>
                </a:solidFill>
              </a:rPr>
              <a:t> 0, 2, 6, and 10 PPM 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tx1"/>
                </a:solidFill>
              </a:rPr>
              <a:t>Replication:</a:t>
            </a:r>
            <a:r>
              <a:rPr lang="en-US" sz="2000" dirty="0">
                <a:solidFill>
                  <a:schemeClr val="tx1"/>
                </a:solidFill>
              </a:rPr>
              <a:t> 2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tx1"/>
                </a:solidFill>
              </a:rPr>
              <a:t>Growth Parameter: </a:t>
            </a:r>
            <a:r>
              <a:rPr lang="en-US" sz="2000" dirty="0" err="1">
                <a:solidFill>
                  <a:schemeClr val="tx1"/>
                </a:solidFill>
              </a:rPr>
              <a:t>Chl</a:t>
            </a:r>
            <a:r>
              <a:rPr lang="en-US" sz="2000" dirty="0">
                <a:solidFill>
                  <a:schemeClr val="tx1"/>
                </a:solidFill>
              </a:rPr>
              <a:t>-a, PC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tx1"/>
                </a:solidFill>
              </a:rPr>
              <a:t>Duration:</a:t>
            </a:r>
            <a:r>
              <a:rPr lang="en-US" sz="2000" dirty="0">
                <a:solidFill>
                  <a:schemeClr val="tx1"/>
                </a:solidFill>
              </a:rPr>
              <a:t> 7 days 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tx1"/>
                </a:solidFill>
              </a:rPr>
              <a:t>Temperature:</a:t>
            </a:r>
            <a:r>
              <a:rPr lang="en-US" sz="2000" dirty="0">
                <a:solidFill>
                  <a:schemeClr val="tx1"/>
                </a:solidFill>
              </a:rPr>
              <a:t> 23˚C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tx1"/>
                </a:solidFill>
              </a:rPr>
              <a:t>Light:</a:t>
            </a:r>
            <a:r>
              <a:rPr lang="en-US" sz="2000" dirty="0">
                <a:solidFill>
                  <a:schemeClr val="tx1"/>
                </a:solidFill>
              </a:rPr>
              <a:t> 30 µmol/m2/s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tx1"/>
                </a:solidFill>
              </a:rPr>
              <a:t>Cycle:</a:t>
            </a:r>
            <a:r>
              <a:rPr lang="en-US" sz="2000" dirty="0">
                <a:solidFill>
                  <a:schemeClr val="tx1"/>
                </a:solidFill>
              </a:rPr>
              <a:t> 12h : 12h (light : dark)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tx1"/>
                </a:solidFill>
              </a:rPr>
              <a:t>Sampling frequency: </a:t>
            </a:r>
            <a:r>
              <a:rPr lang="en-US" sz="2000" dirty="0">
                <a:solidFill>
                  <a:schemeClr val="tx1"/>
                </a:solidFill>
              </a:rPr>
              <a:t>1 ml per day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5" name="Picture 4" descr="A group of clear bottles with blue caps">
            <a:extLst>
              <a:ext uri="{FF2B5EF4-FFF2-40B4-BE49-F238E27FC236}">
                <a16:creationId xmlns:a16="http://schemas.microsoft.com/office/drawing/2014/main" id="{8A418C5E-FB66-D10C-0A00-D193F12DB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267" y="1641986"/>
            <a:ext cx="5938172" cy="39722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21350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9628E2-EFC7-D0EE-A3F6-9CDC052CAF29}"/>
              </a:ext>
            </a:extLst>
          </p:cNvPr>
          <p:cNvSpPr/>
          <p:nvPr/>
        </p:nvSpPr>
        <p:spPr>
          <a:xfrm>
            <a:off x="1037303" y="108156"/>
            <a:ext cx="10117393" cy="7472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Effects of Hydrogen Peroxide on the Growth of Cyanobacteria</a:t>
            </a:r>
          </a:p>
        </p:txBody>
      </p:sp>
      <p:pic>
        <p:nvPicPr>
          <p:cNvPr id="4" name="Picture 3" descr="A graph of different colored lines">
            <a:extLst>
              <a:ext uri="{FF2B5EF4-FFF2-40B4-BE49-F238E27FC236}">
                <a16:creationId xmlns:a16="http://schemas.microsoft.com/office/drawing/2014/main" id="{74E6FAF3-AB69-DBCB-931A-19FDAE85C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034" y="855408"/>
            <a:ext cx="9563929" cy="530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85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32E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58FB04-A612-6960-C116-0728C20A0BB1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Codes to generate multi-panel graph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DDB7E0-57B1-BB80-8ACD-A6547AB8F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987" y="854111"/>
            <a:ext cx="7968343" cy="49839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804648-8ED0-249E-2384-652CD6D3B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890" y="3715487"/>
            <a:ext cx="3083440" cy="283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23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77C65E-9F01-C14D-B3ED-41C1F3DAEEFA}"/>
              </a:ext>
            </a:extLst>
          </p:cNvPr>
          <p:cNvSpPr/>
          <p:nvPr/>
        </p:nvSpPr>
        <p:spPr>
          <a:xfrm>
            <a:off x="3259393" y="235974"/>
            <a:ext cx="5673213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ANOVA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496460-D4C1-B115-3889-0673399FE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99" y="1868865"/>
            <a:ext cx="5248214" cy="10808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4549EC-14FB-E632-6CE1-05DF3E03A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988" y="1868865"/>
            <a:ext cx="5248213" cy="108081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1CC6791-E019-A979-3B23-CD0FD6D212BE}"/>
              </a:ext>
            </a:extLst>
          </p:cNvPr>
          <p:cNvSpPr/>
          <p:nvPr/>
        </p:nvSpPr>
        <p:spPr>
          <a:xfrm>
            <a:off x="2109018" y="1145826"/>
            <a:ext cx="2300749" cy="6096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Microcystis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4BDA26C-1074-0AD0-4638-15933D8CCCD3}"/>
              </a:ext>
            </a:extLst>
          </p:cNvPr>
          <p:cNvSpPr/>
          <p:nvPr/>
        </p:nvSpPr>
        <p:spPr>
          <a:xfrm>
            <a:off x="7687719" y="1145826"/>
            <a:ext cx="2300749" cy="60960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Planktothrix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04D64C-04C8-6834-938A-7ECBA3404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892" y="4399935"/>
            <a:ext cx="5248214" cy="108081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CE67198-CACA-616C-E9B9-A33C67A1F84A}"/>
              </a:ext>
            </a:extLst>
          </p:cNvPr>
          <p:cNvSpPr/>
          <p:nvPr/>
        </p:nvSpPr>
        <p:spPr>
          <a:xfrm>
            <a:off x="4827638" y="3668167"/>
            <a:ext cx="2300749" cy="6096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Fischerella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5F75ED7-8737-F429-266D-3DD49C44E8C3}"/>
              </a:ext>
            </a:extLst>
          </p:cNvPr>
          <p:cNvSpPr/>
          <p:nvPr/>
        </p:nvSpPr>
        <p:spPr>
          <a:xfrm>
            <a:off x="5063613" y="2203704"/>
            <a:ext cx="914400" cy="402336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0E19AB1-A809-3DC5-EF63-57763650A86C}"/>
              </a:ext>
            </a:extLst>
          </p:cNvPr>
          <p:cNvSpPr/>
          <p:nvPr/>
        </p:nvSpPr>
        <p:spPr>
          <a:xfrm>
            <a:off x="10547801" y="2203704"/>
            <a:ext cx="914400" cy="402336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2FBB972-A1E9-D645-226D-A3F7EA516AC3}"/>
              </a:ext>
            </a:extLst>
          </p:cNvPr>
          <p:cNvSpPr/>
          <p:nvPr/>
        </p:nvSpPr>
        <p:spPr>
          <a:xfrm>
            <a:off x="7811580" y="4757459"/>
            <a:ext cx="975804" cy="3657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88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0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12DDBB-EC14-980B-ED07-B6FEBB099784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Codes for ANOVA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D71C8A-55AD-0B7E-C015-A7348E186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422" y="341644"/>
            <a:ext cx="7908053" cy="617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130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29E18-961D-35B5-977E-8E40805C6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755" y="319548"/>
            <a:ext cx="10515600" cy="608269"/>
          </a:xfrm>
        </p:spPr>
        <p:txBody>
          <a:bodyPr>
            <a:normAutofit/>
          </a:bodyPr>
          <a:lstStyle/>
          <a:p>
            <a:r>
              <a:rPr lang="en-US" sz="3200" b="1" dirty="0"/>
              <a:t>References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AC5C8D-94FD-3AE8-B00C-50DEB555FE57}"/>
              </a:ext>
            </a:extLst>
          </p:cNvPr>
          <p:cNvSpPr/>
          <p:nvPr/>
        </p:nvSpPr>
        <p:spPr>
          <a:xfrm>
            <a:off x="958645" y="927817"/>
            <a:ext cx="10515600" cy="5565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 err="1">
                <a:solidFill>
                  <a:schemeClr val="tx1"/>
                </a:solidFill>
              </a:rPr>
              <a:t>Akther</a:t>
            </a:r>
            <a:r>
              <a:rPr lang="en-US" sz="2000" b="1" dirty="0">
                <a:solidFill>
                  <a:schemeClr val="tx1"/>
                </a:solidFill>
              </a:rPr>
              <a:t>, F., &amp; </a:t>
            </a:r>
            <a:r>
              <a:rPr lang="en-US" sz="2000" b="1" dirty="0" err="1">
                <a:solidFill>
                  <a:schemeClr val="tx1"/>
                </a:solidFill>
              </a:rPr>
              <a:t>Cutright</a:t>
            </a:r>
            <a:r>
              <a:rPr lang="en-US" sz="2000" b="1" dirty="0">
                <a:solidFill>
                  <a:schemeClr val="tx1"/>
                </a:solidFill>
              </a:rPr>
              <a:t>, T. J. (2024). </a:t>
            </a:r>
            <a:r>
              <a:rPr lang="en-US" sz="2000" dirty="0">
                <a:solidFill>
                  <a:schemeClr val="tx1"/>
                </a:solidFill>
              </a:rPr>
              <a:t>Control of Cyanobacterial Algal Blooms and Soluble Reactive Phosphorus Using PAK-27 and </a:t>
            </a:r>
            <a:r>
              <a:rPr lang="en-US" sz="2000" dirty="0" err="1">
                <a:solidFill>
                  <a:schemeClr val="tx1"/>
                </a:solidFill>
              </a:rPr>
              <a:t>Phoslock</a:t>
            </a:r>
            <a:r>
              <a:rPr lang="en-US" sz="2000" dirty="0">
                <a:solidFill>
                  <a:schemeClr val="tx1"/>
                </a:solidFill>
              </a:rPr>
              <a:t>®. Water Conservation Science and Engineering, 9(2), 66. https://doi.org/10.1007/s41101-024-00302-7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1"/>
                </a:solidFill>
              </a:rPr>
              <a:t>Faraway, J. J. (2002). </a:t>
            </a:r>
            <a:r>
              <a:rPr lang="en-US" sz="2000" dirty="0">
                <a:solidFill>
                  <a:schemeClr val="tx1"/>
                </a:solidFill>
              </a:rPr>
              <a:t>Practical regression and ANOVA using R (Vol. 168). Bath: University of Bath.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1"/>
                </a:solidFill>
              </a:rPr>
              <a:t>Ito, K., &amp; Murphy, D. (2013). </a:t>
            </a:r>
            <a:r>
              <a:rPr lang="en-US" sz="2000" dirty="0">
                <a:solidFill>
                  <a:schemeClr val="tx1"/>
                </a:solidFill>
              </a:rPr>
              <a:t>Application of ggplot2 to </a:t>
            </a:r>
            <a:r>
              <a:rPr lang="en-US" sz="2000" dirty="0" err="1">
                <a:solidFill>
                  <a:schemeClr val="tx1"/>
                </a:solidFill>
              </a:rPr>
              <a:t>pharmacometric</a:t>
            </a:r>
            <a:r>
              <a:rPr lang="en-US" sz="2000" dirty="0">
                <a:solidFill>
                  <a:schemeClr val="tx1"/>
                </a:solidFill>
              </a:rPr>
              <a:t> graphics. CPT: pharmacometrics &amp; https://doi.org/10.1038/psp.2013.56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1"/>
                </a:solidFill>
              </a:rPr>
              <a:t>Jiang, Y., Fang, Y., Liu, Y., Liu, B., &amp; Zhang, J. (2022). </a:t>
            </a:r>
            <a:r>
              <a:rPr lang="en-US" sz="2000" dirty="0">
                <a:solidFill>
                  <a:schemeClr val="tx1"/>
                </a:solidFill>
              </a:rPr>
              <a:t>Community succession during the preventive control of cyanobacterial bloom by hydrogen peroxide in an aquatic microcosm. Ecotoxicology and Environmental Safety, 237, 113546.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1"/>
                </a:solidFill>
              </a:rPr>
              <a:t>Mirman, D. (2017). </a:t>
            </a:r>
            <a:r>
              <a:rPr lang="en-US" sz="2000" dirty="0">
                <a:solidFill>
                  <a:schemeClr val="tx1"/>
                </a:solidFill>
              </a:rPr>
              <a:t>Growth curve analysis and visualization using R. Chapman and Hall/CRC.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1"/>
                </a:solidFill>
              </a:rPr>
              <a:t>Mishra, S. (2020). </a:t>
            </a:r>
            <a:r>
              <a:rPr lang="en-US" sz="2000" dirty="0">
                <a:solidFill>
                  <a:schemeClr val="tx1"/>
                </a:solidFill>
              </a:rPr>
              <a:t>Cyanobacterial imprints in diversity and phylogeny. In Advances in Cyanobacterial Biology (pp. 1-15). Academic Press.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1"/>
                </a:solidFill>
              </a:rPr>
              <a:t>Yang, Z., </a:t>
            </a:r>
            <a:r>
              <a:rPr lang="en-US" sz="2000" b="1" dirty="0" err="1">
                <a:solidFill>
                  <a:schemeClr val="tx1"/>
                </a:solidFill>
              </a:rPr>
              <a:t>Buley</a:t>
            </a:r>
            <a:r>
              <a:rPr lang="en-US" sz="2000" b="1" dirty="0">
                <a:solidFill>
                  <a:schemeClr val="tx1"/>
                </a:solidFill>
              </a:rPr>
              <a:t>, R. P., Fernandez-Figueroa, E. G., Barros, M. U., Rajendran, S., &amp; Wilson, A. E. (2018). </a:t>
            </a:r>
            <a:r>
              <a:rPr lang="en-US" sz="2000" dirty="0">
                <a:solidFill>
                  <a:schemeClr val="tx1"/>
                </a:solidFill>
              </a:rPr>
              <a:t>Hydrogen peroxide treatment promotes chlorophytes over toxic cyanobacteria in a hyper-eutrophic aquaculture pond. Environmental https://doi.org/10.1016/j.envpol.2018.05.012 Pollution, 240, 590-598.</a:t>
            </a:r>
          </a:p>
        </p:txBody>
      </p:sp>
    </p:spTree>
    <p:extLst>
      <p:ext uri="{BB962C8B-B14F-4D97-AF65-F5344CB8AC3E}">
        <p14:creationId xmlns:p14="http://schemas.microsoft.com/office/powerpoint/2010/main" val="2781920911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486</Words>
  <Application>Microsoft Office PowerPoint</Application>
  <PresentationFormat>Widescreen</PresentationFormat>
  <Paragraphs>43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Aptos Display</vt:lpstr>
      <vt:lpstr>Arial</vt:lpstr>
      <vt:lpstr>Bierstadt</vt:lpstr>
      <vt:lpstr>Wingdings</vt:lpstr>
      <vt:lpstr>GestaltVTI</vt:lpstr>
      <vt:lpstr>Office Theme</vt:lpstr>
      <vt:lpstr>Title: Effects of hydrogen peroxide (H₂O₂) on the growth of different bloom-forming cyanobacteria</vt:lpstr>
      <vt:lpstr>PowerPoint Presentation</vt:lpstr>
      <vt:lpstr>PowerPoint Presentation</vt:lpstr>
      <vt:lpstr>Experimental Design</vt:lpstr>
      <vt:lpstr>PowerPoint Presentation</vt:lpstr>
      <vt:lpstr>PowerPoint Presentation</vt:lpstr>
      <vt:lpstr>PowerPoint Presentation</vt:lpstr>
      <vt:lpstr>PowerPoint Presentation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Kishor Kumar Tikadar</dc:creator>
  <cp:lastModifiedBy>Kishor Kumar Tikadar</cp:lastModifiedBy>
  <cp:revision>9</cp:revision>
  <dcterms:created xsi:type="dcterms:W3CDTF">2025-05-03T06:20:03Z</dcterms:created>
  <dcterms:modified xsi:type="dcterms:W3CDTF">2025-05-06T17:19:44Z</dcterms:modified>
</cp:coreProperties>
</file>